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27" r:id="rId2"/>
    <p:sldId id="428" r:id="rId3"/>
    <p:sldId id="444" r:id="rId4"/>
    <p:sldId id="432" r:id="rId5"/>
    <p:sldId id="443" r:id="rId6"/>
    <p:sldId id="452" r:id="rId7"/>
    <p:sldId id="453" r:id="rId8"/>
    <p:sldId id="454" r:id="rId9"/>
    <p:sldId id="455" r:id="rId10"/>
    <p:sldId id="456" r:id="rId11"/>
    <p:sldId id="481" r:id="rId12"/>
    <p:sldId id="458" r:id="rId13"/>
    <p:sldId id="457" r:id="rId14"/>
    <p:sldId id="459" r:id="rId15"/>
    <p:sldId id="461" r:id="rId16"/>
    <p:sldId id="462" r:id="rId17"/>
    <p:sldId id="463" r:id="rId18"/>
    <p:sldId id="482" r:id="rId19"/>
    <p:sldId id="483" r:id="rId20"/>
    <p:sldId id="484" r:id="rId21"/>
    <p:sldId id="48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8FB"/>
    <a:srgbClr val="464646"/>
    <a:srgbClr val="8FDAE1"/>
    <a:srgbClr val="EA6466"/>
    <a:srgbClr val="B9B9B9"/>
    <a:srgbClr val="E46464"/>
    <a:srgbClr val="4A4A4C"/>
    <a:srgbClr val="04A79F"/>
    <a:srgbClr val="49494B"/>
    <a:srgbClr val="353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24" autoAdjust="0"/>
    <p:restoredTop sz="92175"/>
  </p:normalViewPr>
  <p:slideViewPr>
    <p:cSldViewPr snapToGrid="0">
      <p:cViewPr varScale="1">
        <p:scale>
          <a:sx n="144" d="100"/>
          <a:sy n="144" d="100"/>
        </p:scale>
        <p:origin x="8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E5995-EAEB-DF44-8DBF-99BDD9224ECA}" type="datetimeFigureOut">
              <a:rPr kumimoji="1" lang="ko-KR" altLang="en-US" smtClean="0"/>
              <a:t>2018. 3. 13.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2D9B-621E-7545-A29B-342C8C9060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22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장에서는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상의 시스템 보안에 가장 중요한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가지의 초점을 가지도록 할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28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182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314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62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0522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786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233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6007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2266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S3</a:t>
            </a:r>
            <a:r>
              <a:rPr kumimoji="1" lang="ko-KR" altLang="en-US" dirty="0"/>
              <a:t>에서 키는 인덱스의 아파벳 순서로 저장된다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그렇기 때문에 이름에 따라서 저장되는 파티션이 달라진다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키가 같은 알파벳으로 시작한다면 </a:t>
            </a:r>
            <a:r>
              <a:rPr kumimoji="1" lang="en-US" altLang="ko-KR" dirty="0"/>
              <a:t>S3</a:t>
            </a:r>
            <a:r>
              <a:rPr kumimoji="1" lang="ko-KR" altLang="en-US" dirty="0"/>
              <a:t> 버킷의 </a:t>
            </a:r>
            <a:r>
              <a:rPr kumimoji="1" lang="en-US" altLang="ko-KR" dirty="0"/>
              <a:t>I/O</a:t>
            </a:r>
            <a:r>
              <a:rPr kumimoji="1" lang="ko-KR" altLang="en-US" dirty="0"/>
              <a:t>성능이 달라질 것이며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따라서 여러 파티션에 분산되게 저장할 수 있도록 서로 다른 문자로 시작하는 키를 선택해야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7944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https://s3.amazonaws.com/</a:t>
            </a:r>
            <a:r>
              <a:rPr kumimoji="1" lang="en-US" altLang="ko-KR" dirty="0" err="1"/>
              <a:t>awsinaction</a:t>
            </a:r>
            <a:r>
              <a:rPr kumimoji="1" lang="en-US" altLang="ko-KR" dirty="0"/>
              <a:t>/chapter6/firewall2.json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271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95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01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8422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850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86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8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81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361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2018. 3. 13.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080/" TargetMode="External"/><Relationship Id="rId4" Type="http://schemas.openxmlformats.org/officeDocument/2006/relationships/hyperlink" Target="https://github.com/AWSinAction/code/archive/master.zi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구름 88"/>
          <p:cNvSpPr/>
          <p:nvPr/>
        </p:nvSpPr>
        <p:spPr>
          <a:xfrm>
            <a:off x="5497742" y="1745420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Freeform 22"/>
          <p:cNvSpPr>
            <a:spLocks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rgbClr val="B9E8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28860" y="5127625"/>
            <a:ext cx="399142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WISOFT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성 원</a:t>
            </a:r>
            <a:endParaRPr lang="ko-KR" altLang="en-US" sz="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5357810" y="2592923"/>
            <a:ext cx="1476375" cy="835025"/>
          </a:xfrm>
          <a:custGeom>
            <a:avLst/>
            <a:gdLst>
              <a:gd name="connsiteX0" fmla="*/ 733425 w 1476375"/>
              <a:gd name="connsiteY0" fmla="*/ 0 h 835025"/>
              <a:gd name="connsiteX1" fmla="*/ 942975 w 1476375"/>
              <a:gd name="connsiteY1" fmla="*/ 180975 h 835025"/>
              <a:gd name="connsiteX2" fmla="*/ 1038225 w 1476375"/>
              <a:gd name="connsiteY2" fmla="*/ 371475 h 835025"/>
              <a:gd name="connsiteX3" fmla="*/ 1143000 w 1476375"/>
              <a:gd name="connsiteY3" fmla="*/ 403225 h 835025"/>
              <a:gd name="connsiteX4" fmla="*/ 1247775 w 1476375"/>
              <a:gd name="connsiteY4" fmla="*/ 571500 h 835025"/>
              <a:gd name="connsiteX5" fmla="*/ 1365250 w 1476375"/>
              <a:gd name="connsiteY5" fmla="*/ 641350 h 835025"/>
              <a:gd name="connsiteX6" fmla="*/ 1476375 w 1476375"/>
              <a:gd name="connsiteY6" fmla="*/ 806450 h 835025"/>
              <a:gd name="connsiteX7" fmla="*/ 1470025 w 1476375"/>
              <a:gd name="connsiteY7" fmla="*/ 835025 h 835025"/>
              <a:gd name="connsiteX8" fmla="*/ 2153 w 1476375"/>
              <a:gd name="connsiteY8" fmla="*/ 835025 h 835025"/>
              <a:gd name="connsiteX9" fmla="*/ 0 w 1476375"/>
              <a:gd name="connsiteY9" fmla="*/ 822325 h 835025"/>
              <a:gd name="connsiteX10" fmla="*/ 152400 w 1476375"/>
              <a:gd name="connsiteY10" fmla="*/ 561975 h 835025"/>
              <a:gd name="connsiteX11" fmla="*/ 222250 w 1476375"/>
              <a:gd name="connsiteY11" fmla="*/ 542925 h 835025"/>
              <a:gd name="connsiteX12" fmla="*/ 320675 w 1476375"/>
              <a:gd name="connsiteY12" fmla="*/ 377825 h 835025"/>
              <a:gd name="connsiteX13" fmla="*/ 396875 w 1476375"/>
              <a:gd name="connsiteY13" fmla="*/ 400050 h 835025"/>
              <a:gd name="connsiteX14" fmla="*/ 508000 w 1476375"/>
              <a:gd name="connsiteY14" fmla="*/ 209550 h 835025"/>
              <a:gd name="connsiteX15" fmla="*/ 733425 w 1476375"/>
              <a:gd name="connsiteY15" fmla="*/ 0 h 8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6375" h="835025">
                <a:moveTo>
                  <a:pt x="733425" y="0"/>
                </a:moveTo>
                <a:lnTo>
                  <a:pt x="942975" y="180975"/>
                </a:lnTo>
                <a:lnTo>
                  <a:pt x="1038225" y="371475"/>
                </a:lnTo>
                <a:lnTo>
                  <a:pt x="1143000" y="403225"/>
                </a:lnTo>
                <a:lnTo>
                  <a:pt x="1247775" y="571500"/>
                </a:lnTo>
                <a:lnTo>
                  <a:pt x="1365250" y="641350"/>
                </a:lnTo>
                <a:lnTo>
                  <a:pt x="1476375" y="806450"/>
                </a:lnTo>
                <a:lnTo>
                  <a:pt x="1470025" y="835025"/>
                </a:lnTo>
                <a:lnTo>
                  <a:pt x="2153" y="835025"/>
                </a:lnTo>
                <a:lnTo>
                  <a:pt x="0" y="822325"/>
                </a:lnTo>
                <a:lnTo>
                  <a:pt x="152400" y="561975"/>
                </a:lnTo>
                <a:lnTo>
                  <a:pt x="222250" y="542925"/>
                </a:lnTo>
                <a:lnTo>
                  <a:pt x="320675" y="377825"/>
                </a:lnTo>
                <a:lnTo>
                  <a:pt x="396875" y="400050"/>
                </a:lnTo>
                <a:lnTo>
                  <a:pt x="508000" y="209550"/>
                </a:lnTo>
                <a:lnTo>
                  <a:pt x="733425" y="0"/>
                </a:lnTo>
                <a:close/>
              </a:path>
            </a:pathLst>
          </a:custGeom>
          <a:solidFill>
            <a:srgbClr val="B9E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5404344" y="3426896"/>
            <a:ext cx="1383309" cy="1376362"/>
          </a:xfrm>
          <a:custGeom>
            <a:avLst/>
            <a:gdLst>
              <a:gd name="connsiteX0" fmla="*/ 0 w 1467872"/>
              <a:gd name="connsiteY0" fmla="*/ 0 h 1460500"/>
              <a:gd name="connsiteX1" fmla="*/ 1467872 w 1467872"/>
              <a:gd name="connsiteY1" fmla="*/ 0 h 1460500"/>
              <a:gd name="connsiteX2" fmla="*/ 1378972 w 1467872"/>
              <a:gd name="connsiteY2" fmla="*/ 400050 h 1460500"/>
              <a:gd name="connsiteX3" fmla="*/ 1283722 w 1467872"/>
              <a:gd name="connsiteY3" fmla="*/ 441325 h 1460500"/>
              <a:gd name="connsiteX4" fmla="*/ 1223397 w 1467872"/>
              <a:gd name="connsiteY4" fmla="*/ 742950 h 1460500"/>
              <a:gd name="connsiteX5" fmla="*/ 1026547 w 1467872"/>
              <a:gd name="connsiteY5" fmla="*/ 949325 h 1460500"/>
              <a:gd name="connsiteX6" fmla="*/ 969397 w 1467872"/>
              <a:gd name="connsiteY6" fmla="*/ 1174750 h 1460500"/>
              <a:gd name="connsiteX7" fmla="*/ 791597 w 1467872"/>
              <a:gd name="connsiteY7" fmla="*/ 1460500 h 1460500"/>
              <a:gd name="connsiteX8" fmla="*/ 623322 w 1467872"/>
              <a:gd name="connsiteY8" fmla="*/ 1285875 h 1460500"/>
              <a:gd name="connsiteX9" fmla="*/ 528072 w 1467872"/>
              <a:gd name="connsiteY9" fmla="*/ 1031875 h 1460500"/>
              <a:gd name="connsiteX10" fmla="*/ 416947 w 1467872"/>
              <a:gd name="connsiteY10" fmla="*/ 923925 h 1460500"/>
              <a:gd name="connsiteX11" fmla="*/ 375672 w 1467872"/>
              <a:gd name="connsiteY11" fmla="*/ 701675 h 1460500"/>
              <a:gd name="connsiteX12" fmla="*/ 175647 w 1467872"/>
              <a:gd name="connsiteY12" fmla="*/ 571500 h 1460500"/>
              <a:gd name="connsiteX13" fmla="*/ 147072 w 1467872"/>
              <a:gd name="connsiteY13" fmla="*/ 387350 h 1460500"/>
              <a:gd name="connsiteX14" fmla="*/ 32772 w 1467872"/>
              <a:gd name="connsiteY14" fmla="*/ 212725 h 1460500"/>
              <a:gd name="connsiteX15" fmla="*/ 29597 w 1467872"/>
              <a:gd name="connsiteY15" fmla="*/ 174625 h 1460500"/>
              <a:gd name="connsiteX16" fmla="*/ 0 w 1467872"/>
              <a:gd name="connsiteY1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7872" h="1460500">
                <a:moveTo>
                  <a:pt x="0" y="0"/>
                </a:moveTo>
                <a:lnTo>
                  <a:pt x="1467872" y="0"/>
                </a:lnTo>
                <a:lnTo>
                  <a:pt x="1378972" y="400050"/>
                </a:lnTo>
                <a:lnTo>
                  <a:pt x="1283722" y="441325"/>
                </a:lnTo>
                <a:lnTo>
                  <a:pt x="1223397" y="742950"/>
                </a:lnTo>
                <a:lnTo>
                  <a:pt x="1026547" y="949325"/>
                </a:lnTo>
                <a:lnTo>
                  <a:pt x="969397" y="1174750"/>
                </a:lnTo>
                <a:lnTo>
                  <a:pt x="791597" y="1460500"/>
                </a:lnTo>
                <a:lnTo>
                  <a:pt x="623322" y="1285875"/>
                </a:lnTo>
                <a:lnTo>
                  <a:pt x="528072" y="1031875"/>
                </a:lnTo>
                <a:lnTo>
                  <a:pt x="416947" y="923925"/>
                </a:lnTo>
                <a:lnTo>
                  <a:pt x="375672" y="701675"/>
                </a:lnTo>
                <a:lnTo>
                  <a:pt x="175647" y="571500"/>
                </a:lnTo>
                <a:lnTo>
                  <a:pt x="147072" y="387350"/>
                </a:lnTo>
                <a:lnTo>
                  <a:pt x="32772" y="212725"/>
                </a:lnTo>
                <a:lnTo>
                  <a:pt x="29597" y="174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Group 38"/>
          <p:cNvGrpSpPr>
            <a:grpSpLocks noChangeAspect="1"/>
          </p:cNvGrpSpPr>
          <p:nvPr/>
        </p:nvGrpSpPr>
        <p:grpSpPr bwMode="auto">
          <a:xfrm>
            <a:off x="4810573" y="558989"/>
            <a:ext cx="2105718" cy="2085290"/>
            <a:chOff x="2190" y="-1558"/>
            <a:chExt cx="2680" cy="2654"/>
          </a:xfrm>
        </p:grpSpPr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3304" y="-1558"/>
              <a:ext cx="328" cy="197"/>
            </a:xfrm>
            <a:custGeom>
              <a:avLst/>
              <a:gdLst>
                <a:gd name="T0" fmla="*/ 0 w 982"/>
                <a:gd name="T1" fmla="*/ 471 h 591"/>
                <a:gd name="T2" fmla="*/ 18 w 982"/>
                <a:gd name="T3" fmla="*/ 467 h 591"/>
                <a:gd name="T4" fmla="*/ 123 w 982"/>
                <a:gd name="T5" fmla="*/ 455 h 591"/>
                <a:gd name="T6" fmla="*/ 211 w 982"/>
                <a:gd name="T7" fmla="*/ 457 h 591"/>
                <a:gd name="T8" fmla="*/ 255 w 982"/>
                <a:gd name="T9" fmla="*/ 464 h 591"/>
                <a:gd name="T10" fmla="*/ 299 w 982"/>
                <a:gd name="T11" fmla="*/ 474 h 591"/>
                <a:gd name="T12" fmla="*/ 389 w 982"/>
                <a:gd name="T13" fmla="*/ 511 h 591"/>
                <a:gd name="T14" fmla="*/ 480 w 982"/>
                <a:gd name="T15" fmla="*/ 553 h 591"/>
                <a:gd name="T16" fmla="*/ 575 w 982"/>
                <a:gd name="T17" fmla="*/ 585 h 591"/>
                <a:gd name="T18" fmla="*/ 624 w 982"/>
                <a:gd name="T19" fmla="*/ 589 h 591"/>
                <a:gd name="T20" fmla="*/ 669 w 982"/>
                <a:gd name="T21" fmla="*/ 591 h 591"/>
                <a:gd name="T22" fmla="*/ 716 w 982"/>
                <a:gd name="T23" fmla="*/ 581 h 591"/>
                <a:gd name="T24" fmla="*/ 732 w 982"/>
                <a:gd name="T25" fmla="*/ 553 h 591"/>
                <a:gd name="T26" fmla="*/ 729 w 982"/>
                <a:gd name="T27" fmla="*/ 547 h 591"/>
                <a:gd name="T28" fmla="*/ 718 w 982"/>
                <a:gd name="T29" fmla="*/ 549 h 591"/>
                <a:gd name="T30" fmla="*/ 666 w 982"/>
                <a:gd name="T31" fmla="*/ 539 h 591"/>
                <a:gd name="T32" fmla="*/ 640 w 982"/>
                <a:gd name="T33" fmla="*/ 520 h 591"/>
                <a:gd name="T34" fmla="*/ 627 w 982"/>
                <a:gd name="T35" fmla="*/ 501 h 591"/>
                <a:gd name="T36" fmla="*/ 623 w 982"/>
                <a:gd name="T37" fmla="*/ 488 h 591"/>
                <a:gd name="T38" fmla="*/ 618 w 982"/>
                <a:gd name="T39" fmla="*/ 474 h 591"/>
                <a:gd name="T40" fmla="*/ 621 w 982"/>
                <a:gd name="T41" fmla="*/ 449 h 591"/>
                <a:gd name="T42" fmla="*/ 640 w 982"/>
                <a:gd name="T43" fmla="*/ 411 h 591"/>
                <a:gd name="T44" fmla="*/ 733 w 982"/>
                <a:gd name="T45" fmla="*/ 329 h 591"/>
                <a:gd name="T46" fmla="*/ 833 w 982"/>
                <a:gd name="T47" fmla="*/ 259 h 591"/>
                <a:gd name="T48" fmla="*/ 882 w 982"/>
                <a:gd name="T49" fmla="*/ 223 h 591"/>
                <a:gd name="T50" fmla="*/ 948 w 982"/>
                <a:gd name="T51" fmla="*/ 150 h 591"/>
                <a:gd name="T52" fmla="*/ 980 w 982"/>
                <a:gd name="T53" fmla="*/ 82 h 591"/>
                <a:gd name="T54" fmla="*/ 982 w 982"/>
                <a:gd name="T55" fmla="*/ 25 h 591"/>
                <a:gd name="T56" fmla="*/ 974 w 982"/>
                <a:gd name="T57" fmla="*/ 0 h 591"/>
                <a:gd name="T58" fmla="*/ 971 w 982"/>
                <a:gd name="T59" fmla="*/ 5 h 591"/>
                <a:gd name="T60" fmla="*/ 929 w 982"/>
                <a:gd name="T61" fmla="*/ 42 h 591"/>
                <a:gd name="T62" fmla="*/ 873 w 982"/>
                <a:gd name="T63" fmla="*/ 79 h 591"/>
                <a:gd name="T64" fmla="*/ 833 w 982"/>
                <a:gd name="T65" fmla="*/ 101 h 591"/>
                <a:gd name="T66" fmla="*/ 790 w 982"/>
                <a:gd name="T67" fmla="*/ 126 h 591"/>
                <a:gd name="T68" fmla="*/ 713 w 982"/>
                <a:gd name="T69" fmla="*/ 189 h 591"/>
                <a:gd name="T70" fmla="*/ 608 w 982"/>
                <a:gd name="T71" fmla="*/ 294 h 591"/>
                <a:gd name="T72" fmla="*/ 540 w 982"/>
                <a:gd name="T73" fmla="*/ 359 h 591"/>
                <a:gd name="T74" fmla="*/ 509 w 982"/>
                <a:gd name="T75" fmla="*/ 388 h 591"/>
                <a:gd name="T76" fmla="*/ 464 w 982"/>
                <a:gd name="T77" fmla="*/ 422 h 591"/>
                <a:gd name="T78" fmla="*/ 430 w 982"/>
                <a:gd name="T79" fmla="*/ 437 h 591"/>
                <a:gd name="T80" fmla="*/ 386 w 982"/>
                <a:gd name="T81" fmla="*/ 434 h 591"/>
                <a:gd name="T82" fmla="*/ 358 w 982"/>
                <a:gd name="T83" fmla="*/ 428 h 591"/>
                <a:gd name="T84" fmla="*/ 322 w 982"/>
                <a:gd name="T85" fmla="*/ 422 h 591"/>
                <a:gd name="T86" fmla="*/ 228 w 982"/>
                <a:gd name="T87" fmla="*/ 411 h 591"/>
                <a:gd name="T88" fmla="*/ 127 w 982"/>
                <a:gd name="T89" fmla="*/ 413 h 591"/>
                <a:gd name="T90" fmla="*/ 57 w 982"/>
                <a:gd name="T91" fmla="*/ 432 h 591"/>
                <a:gd name="T92" fmla="*/ 16 w 982"/>
                <a:gd name="T93" fmla="*/ 455 h 591"/>
                <a:gd name="T94" fmla="*/ 0 w 982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591">
                  <a:moveTo>
                    <a:pt x="0" y="471"/>
                  </a:moveTo>
                  <a:lnTo>
                    <a:pt x="18" y="467"/>
                  </a:lnTo>
                  <a:lnTo>
                    <a:pt x="123" y="455"/>
                  </a:lnTo>
                  <a:lnTo>
                    <a:pt x="211" y="457"/>
                  </a:lnTo>
                  <a:lnTo>
                    <a:pt x="255" y="464"/>
                  </a:lnTo>
                  <a:lnTo>
                    <a:pt x="299" y="474"/>
                  </a:lnTo>
                  <a:lnTo>
                    <a:pt x="389" y="511"/>
                  </a:lnTo>
                  <a:lnTo>
                    <a:pt x="480" y="553"/>
                  </a:lnTo>
                  <a:lnTo>
                    <a:pt x="575" y="585"/>
                  </a:lnTo>
                  <a:lnTo>
                    <a:pt x="624" y="589"/>
                  </a:lnTo>
                  <a:lnTo>
                    <a:pt x="669" y="591"/>
                  </a:lnTo>
                  <a:lnTo>
                    <a:pt x="716" y="581"/>
                  </a:lnTo>
                  <a:lnTo>
                    <a:pt x="732" y="553"/>
                  </a:lnTo>
                  <a:lnTo>
                    <a:pt x="729" y="547"/>
                  </a:lnTo>
                  <a:lnTo>
                    <a:pt x="718" y="549"/>
                  </a:lnTo>
                  <a:lnTo>
                    <a:pt x="666" y="539"/>
                  </a:lnTo>
                  <a:lnTo>
                    <a:pt x="640" y="520"/>
                  </a:lnTo>
                  <a:lnTo>
                    <a:pt x="627" y="501"/>
                  </a:lnTo>
                  <a:lnTo>
                    <a:pt x="623" y="488"/>
                  </a:lnTo>
                  <a:lnTo>
                    <a:pt x="618" y="474"/>
                  </a:lnTo>
                  <a:lnTo>
                    <a:pt x="621" y="449"/>
                  </a:lnTo>
                  <a:lnTo>
                    <a:pt x="640" y="411"/>
                  </a:lnTo>
                  <a:lnTo>
                    <a:pt x="733" y="329"/>
                  </a:lnTo>
                  <a:lnTo>
                    <a:pt x="833" y="259"/>
                  </a:lnTo>
                  <a:lnTo>
                    <a:pt x="882" y="223"/>
                  </a:lnTo>
                  <a:lnTo>
                    <a:pt x="948" y="150"/>
                  </a:lnTo>
                  <a:lnTo>
                    <a:pt x="980" y="82"/>
                  </a:lnTo>
                  <a:lnTo>
                    <a:pt x="982" y="25"/>
                  </a:lnTo>
                  <a:lnTo>
                    <a:pt x="974" y="0"/>
                  </a:lnTo>
                  <a:lnTo>
                    <a:pt x="971" y="5"/>
                  </a:lnTo>
                  <a:lnTo>
                    <a:pt x="929" y="42"/>
                  </a:lnTo>
                  <a:lnTo>
                    <a:pt x="873" y="79"/>
                  </a:lnTo>
                  <a:lnTo>
                    <a:pt x="833" y="101"/>
                  </a:lnTo>
                  <a:lnTo>
                    <a:pt x="790" y="126"/>
                  </a:lnTo>
                  <a:lnTo>
                    <a:pt x="713" y="189"/>
                  </a:lnTo>
                  <a:lnTo>
                    <a:pt x="608" y="294"/>
                  </a:lnTo>
                  <a:lnTo>
                    <a:pt x="540" y="359"/>
                  </a:lnTo>
                  <a:lnTo>
                    <a:pt x="509" y="388"/>
                  </a:lnTo>
                  <a:lnTo>
                    <a:pt x="464" y="422"/>
                  </a:lnTo>
                  <a:lnTo>
                    <a:pt x="430" y="437"/>
                  </a:lnTo>
                  <a:lnTo>
                    <a:pt x="386" y="434"/>
                  </a:lnTo>
                  <a:lnTo>
                    <a:pt x="358" y="428"/>
                  </a:lnTo>
                  <a:lnTo>
                    <a:pt x="322" y="422"/>
                  </a:lnTo>
                  <a:lnTo>
                    <a:pt x="228" y="411"/>
                  </a:lnTo>
                  <a:lnTo>
                    <a:pt x="127" y="413"/>
                  </a:lnTo>
                  <a:lnTo>
                    <a:pt x="57" y="432"/>
                  </a:lnTo>
                  <a:lnTo>
                    <a:pt x="16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2" name="Freeform 46"/>
            <p:cNvSpPr>
              <a:spLocks/>
            </p:cNvSpPr>
            <p:nvPr/>
          </p:nvSpPr>
          <p:spPr bwMode="auto">
            <a:xfrm>
              <a:off x="4542" y="899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8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5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3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79 h 591"/>
                <a:gd name="T24" fmla="*/ 733 w 984"/>
                <a:gd name="T25" fmla="*/ 553 h 591"/>
                <a:gd name="T26" fmla="*/ 729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4 h 591"/>
                <a:gd name="T40" fmla="*/ 621 w 984"/>
                <a:gd name="T41" fmla="*/ 448 h 591"/>
                <a:gd name="T42" fmla="*/ 641 w 984"/>
                <a:gd name="T43" fmla="*/ 411 h 591"/>
                <a:gd name="T44" fmla="*/ 733 w 984"/>
                <a:gd name="T45" fmla="*/ 329 h 591"/>
                <a:gd name="T46" fmla="*/ 834 w 984"/>
                <a:gd name="T47" fmla="*/ 259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3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5 h 591"/>
                <a:gd name="T68" fmla="*/ 713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29 w 984"/>
                <a:gd name="T79" fmla="*/ 436 h 591"/>
                <a:gd name="T80" fmla="*/ 388 w 984"/>
                <a:gd name="T81" fmla="*/ 434 h 591"/>
                <a:gd name="T82" fmla="*/ 357 w 984"/>
                <a:gd name="T83" fmla="*/ 428 h 591"/>
                <a:gd name="T84" fmla="*/ 321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8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5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3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79"/>
                  </a:lnTo>
                  <a:lnTo>
                    <a:pt x="733" y="553"/>
                  </a:lnTo>
                  <a:lnTo>
                    <a:pt x="729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4"/>
                  </a:lnTo>
                  <a:lnTo>
                    <a:pt x="621" y="448"/>
                  </a:lnTo>
                  <a:lnTo>
                    <a:pt x="641" y="411"/>
                  </a:lnTo>
                  <a:lnTo>
                    <a:pt x="733" y="329"/>
                  </a:lnTo>
                  <a:lnTo>
                    <a:pt x="834" y="259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3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5"/>
                  </a:lnTo>
                  <a:lnTo>
                    <a:pt x="713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29" y="436"/>
                  </a:lnTo>
                  <a:lnTo>
                    <a:pt x="388" y="434"/>
                  </a:lnTo>
                  <a:lnTo>
                    <a:pt x="357" y="428"/>
                  </a:lnTo>
                  <a:lnTo>
                    <a:pt x="321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3" name="Freeform 47"/>
            <p:cNvSpPr>
              <a:spLocks/>
            </p:cNvSpPr>
            <p:nvPr/>
          </p:nvSpPr>
          <p:spPr bwMode="auto">
            <a:xfrm>
              <a:off x="2190" y="-48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9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7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5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81 h 591"/>
                <a:gd name="T24" fmla="*/ 733 w 984"/>
                <a:gd name="T25" fmla="*/ 553 h 591"/>
                <a:gd name="T26" fmla="*/ 730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5 h 591"/>
                <a:gd name="T40" fmla="*/ 622 w 984"/>
                <a:gd name="T41" fmla="*/ 449 h 591"/>
                <a:gd name="T42" fmla="*/ 641 w 984"/>
                <a:gd name="T43" fmla="*/ 411 h 591"/>
                <a:gd name="T44" fmla="*/ 735 w 984"/>
                <a:gd name="T45" fmla="*/ 329 h 591"/>
                <a:gd name="T46" fmla="*/ 834 w 984"/>
                <a:gd name="T47" fmla="*/ 261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5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7 h 591"/>
                <a:gd name="T68" fmla="*/ 714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31 w 984"/>
                <a:gd name="T79" fmla="*/ 437 h 591"/>
                <a:gd name="T80" fmla="*/ 388 w 984"/>
                <a:gd name="T81" fmla="*/ 435 h 591"/>
                <a:gd name="T82" fmla="*/ 357 w 984"/>
                <a:gd name="T83" fmla="*/ 429 h 591"/>
                <a:gd name="T84" fmla="*/ 323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9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7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5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81"/>
                  </a:lnTo>
                  <a:lnTo>
                    <a:pt x="733" y="553"/>
                  </a:lnTo>
                  <a:lnTo>
                    <a:pt x="730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5"/>
                  </a:lnTo>
                  <a:lnTo>
                    <a:pt x="622" y="449"/>
                  </a:lnTo>
                  <a:lnTo>
                    <a:pt x="641" y="411"/>
                  </a:lnTo>
                  <a:lnTo>
                    <a:pt x="735" y="329"/>
                  </a:lnTo>
                  <a:lnTo>
                    <a:pt x="834" y="261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5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7"/>
                  </a:lnTo>
                  <a:lnTo>
                    <a:pt x="714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31" y="437"/>
                  </a:lnTo>
                  <a:lnTo>
                    <a:pt x="388" y="435"/>
                  </a:lnTo>
                  <a:lnTo>
                    <a:pt x="357" y="429"/>
                  </a:lnTo>
                  <a:lnTo>
                    <a:pt x="323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094" name="구름 3093"/>
          <p:cNvSpPr/>
          <p:nvPr/>
        </p:nvSpPr>
        <p:spPr>
          <a:xfrm>
            <a:off x="4981574" y="2566886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구름 87"/>
          <p:cNvSpPr/>
          <p:nvPr/>
        </p:nvSpPr>
        <p:spPr>
          <a:xfrm>
            <a:off x="7030556" y="1974031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87" y="175659"/>
            <a:ext cx="2944685" cy="16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61CED3-2211-B74E-AC98-6E18DEDD2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829" y="1266849"/>
            <a:ext cx="3621267" cy="4097991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E7A84FF-99BE-6D4D-9946-B3AD0DA0FC0B}"/>
              </a:ext>
            </a:extLst>
          </p:cNvPr>
          <p:cNvSpPr txBox="1"/>
          <p:nvPr/>
        </p:nvSpPr>
        <p:spPr>
          <a:xfrm>
            <a:off x="1696947" y="5785935"/>
            <a:ext cx="861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고유한 버킷 이름을 생성하고 리전은 서울로 지정합니다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882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4194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E7A84FF-99BE-6D4D-9946-B3AD0DA0FC0B}"/>
              </a:ext>
            </a:extLst>
          </p:cNvPr>
          <p:cNvSpPr txBox="1"/>
          <p:nvPr/>
        </p:nvSpPr>
        <p:spPr>
          <a:xfrm>
            <a:off x="1696947" y="5785935"/>
            <a:ext cx="861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설정값은 그대로 두고 버킷을 생성합니다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A73DAC-0B81-7D45-90CE-C9C382FAD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26" y="1758455"/>
            <a:ext cx="2882479" cy="3281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97A0B7-F331-9E45-BB91-7BE861FEAC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1" y="1758455"/>
            <a:ext cx="2882478" cy="32810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0EB47E1-6BB9-FB4E-97C1-15F0A298B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1758455"/>
            <a:ext cx="2874640" cy="32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4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3551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541311" y="5575878"/>
            <a:ext cx="9664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버킷에 하나 이상의 수명주기 규칙을 생성하여 객체의 수명을 관리할 수 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수명주기는 정해진 날짜가 지나면 객체를 아카이브에 보관하거나 삭제하기 위해 사용합니다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algn="ctr"/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수명주기 규칙으로 객체를 보관하면 해당 객체를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 글래시어로 이동합니다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920C07-313F-D449-B85E-A33B715B4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82" y="1895412"/>
            <a:ext cx="9554149" cy="345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0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426BA1-E980-4C4D-AEA2-0E1322EDF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37" y="1737964"/>
            <a:ext cx="4650885" cy="4644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5CA9AC-BBFF-D249-ACAF-672348F09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30" y="1737964"/>
            <a:ext cx="4656885" cy="46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47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EF8A4EB4-1D93-1C42-A846-5709DD5B0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37" y="1719139"/>
            <a:ext cx="4647273" cy="4671228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D9F9EF55-139E-7D44-BF53-C10E3C270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01" y="1719139"/>
            <a:ext cx="4707299" cy="46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47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139192" y="3439028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프로그램적으로 객체 저장하기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004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074370" y="2321052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S3</a:t>
            </a:r>
            <a:r>
              <a:rPr lang="ko-KR" altLang="en-US" b="1" dirty="0">
                <a:latin typeface="+mj-lt"/>
              </a:rPr>
              <a:t>를 이용하는 웹 애플리케이션 설치하기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12BD5C58-C376-5E4D-BA33-5520EC50D787}"/>
              </a:ext>
            </a:extLst>
          </p:cNvPr>
          <p:cNvSpPr txBox="1"/>
          <p:nvPr/>
        </p:nvSpPr>
        <p:spPr>
          <a:xfrm>
            <a:off x="1074370" y="3141515"/>
            <a:ext cx="96640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3200" b="1" dirty="0">
                <a:latin typeface="+mj-lt"/>
                <a:hlinkClick r:id="rId4"/>
              </a:rPr>
              <a:t>https://github.com/AWSinAction/code/archive/master.zip</a:t>
            </a:r>
            <a:endParaRPr lang="en-US" altLang="ko-KR" sz="3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/chapter7/gallery/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en-US" altLang="ko-KR" sz="1200" b="1" dirty="0" err="1">
                <a:latin typeface="+mj-lt"/>
              </a:rPr>
              <a:t>node.js</a:t>
            </a:r>
            <a:r>
              <a:rPr lang="ko-KR" altLang="en-US" sz="1200" b="1" dirty="0">
                <a:latin typeface="+mj-lt"/>
              </a:rPr>
              <a:t>으로 작성되어 있으며 버킷을 생성하고 다음과 같이 실행합니다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algn="ctr"/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aws</a:t>
            </a:r>
            <a:r>
              <a:rPr lang="en-US" altLang="ko-KR" sz="1200" b="1" dirty="0">
                <a:latin typeface="+mj-lt"/>
              </a:rPr>
              <a:t> s3 </a:t>
            </a:r>
            <a:r>
              <a:rPr lang="en-US" altLang="ko-KR" sz="1200" b="1" dirty="0" err="1">
                <a:latin typeface="+mj-lt"/>
              </a:rPr>
              <a:t>mb</a:t>
            </a:r>
            <a:r>
              <a:rPr lang="en-US" altLang="ko-KR" sz="1200" b="1" dirty="0">
                <a:latin typeface="+mj-lt"/>
              </a:rPr>
              <a:t> s3://$</a:t>
            </a:r>
            <a:r>
              <a:rPr lang="en-US" altLang="ko-KR" sz="1200" b="1" dirty="0" err="1">
                <a:latin typeface="+mj-lt"/>
              </a:rPr>
              <a:t>bucket_name</a:t>
            </a:r>
            <a:r>
              <a:rPr lang="en-US" altLang="ko-KR" sz="1200" b="1" dirty="0">
                <a:latin typeface="+mj-lt"/>
              </a:rPr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node </a:t>
            </a:r>
            <a:r>
              <a:rPr lang="en-US" altLang="ko-KR" sz="1200" b="1" dirty="0" err="1">
                <a:latin typeface="+mj-lt"/>
              </a:rPr>
              <a:t>server.js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en-US" altLang="ko-KR" sz="1200" b="1" dirty="0"/>
              <a:t>$</a:t>
            </a:r>
            <a:r>
              <a:rPr lang="en-US" altLang="ko-KR" sz="1200" b="1" dirty="0" err="1"/>
              <a:t>bucket_name</a:t>
            </a:r>
            <a:r>
              <a:rPr lang="en-US" altLang="ko-KR" sz="1200" b="1" dirty="0"/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hlinkClick r:id="rId5"/>
              </a:rPr>
              <a:t>http://localhost:8080</a:t>
            </a:r>
            <a:endParaRPr lang="en-US" altLang="ko-KR" sz="12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aws</a:t>
            </a:r>
            <a:r>
              <a:rPr lang="en-US" altLang="ko-KR" sz="1200" b="1" dirty="0"/>
              <a:t> s3 </a:t>
            </a:r>
            <a:r>
              <a:rPr lang="en-US" altLang="ko-KR" sz="1200" b="1" dirty="0" err="1"/>
              <a:t>rb</a:t>
            </a:r>
            <a:r>
              <a:rPr lang="en-US" altLang="ko-KR" sz="1200" b="1" dirty="0"/>
              <a:t> –force s3://$</a:t>
            </a:r>
            <a:r>
              <a:rPr lang="en-US" altLang="ko-KR" sz="1200" b="1" dirty="0" err="1"/>
              <a:t>bucket_name</a:t>
            </a:r>
            <a:r>
              <a:rPr lang="en-US" altLang="ko-KR" sz="1200" b="1" dirty="0"/>
              <a:t> </a:t>
            </a:r>
          </a:p>
          <a:p>
            <a:pPr algn="ctr"/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790360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050676" y="2749032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정적 웹 호스팅에 </a:t>
            </a:r>
            <a:r>
              <a:rPr lang="en-US" altLang="ko-KR" b="1" dirty="0">
                <a:latin typeface="+mj-lt"/>
              </a:rPr>
              <a:t>S3 </a:t>
            </a:r>
            <a:r>
              <a:rPr lang="ko-KR" altLang="en-US" b="1" dirty="0">
                <a:latin typeface="+mj-lt"/>
              </a:rPr>
              <a:t>이용하기 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EF256622-7D20-334C-98B8-3A16EA4560E9}"/>
              </a:ext>
            </a:extLst>
          </p:cNvPr>
          <p:cNvSpPr txBox="1"/>
          <p:nvPr/>
        </p:nvSpPr>
        <p:spPr>
          <a:xfrm>
            <a:off x="1050676" y="3644132"/>
            <a:ext cx="966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를 이용하여 </a:t>
            </a:r>
            <a:r>
              <a:rPr lang="en-US" altLang="ko-KR" sz="1200" b="1" dirty="0">
                <a:latin typeface="+mj-lt"/>
              </a:rPr>
              <a:t>HTML, CSS, </a:t>
            </a:r>
            <a:r>
              <a:rPr lang="ko-KR" altLang="en-US" sz="1200" b="1" dirty="0">
                <a:latin typeface="+mj-lt"/>
              </a:rPr>
              <a:t>이미지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오디오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비디오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클라이언트 측 스크립트와 같이 정적 콘텐츠를 호스팅할 수 있습니다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하지만 서버측 스크립트 및 데이터베이스와 상호작용이 필요한 경우에는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를 사용하는 것이 더 좋습니다</a:t>
            </a:r>
            <a:r>
              <a:rPr lang="en-US" altLang="ko-KR" sz="1200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399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103575" y="3557634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객체 스토어의 내부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762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8B48C0-2AE7-3D4B-BE86-730D2EDA3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46" y="2273968"/>
            <a:ext cx="8919808" cy="321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2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2B11A5-8913-8243-B308-9E68E2B4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65" y="1627981"/>
            <a:ext cx="6449497" cy="3630828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218B147-1247-B042-BF07-76ED7E7FE877}"/>
              </a:ext>
            </a:extLst>
          </p:cNvPr>
          <p:cNvSpPr txBox="1"/>
          <p:nvPr/>
        </p:nvSpPr>
        <p:spPr>
          <a:xfrm>
            <a:off x="1626032" y="5358318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객체 저장하기 </a:t>
            </a:r>
            <a:r>
              <a:rPr lang="en-US" altLang="ko-KR" b="1" dirty="0">
                <a:latin typeface="+mj-lt"/>
              </a:rPr>
              <a:t>: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S3</a:t>
            </a:r>
            <a:r>
              <a:rPr lang="ko-KR" altLang="en-US" b="1" dirty="0">
                <a:latin typeface="+mj-lt"/>
              </a:rPr>
              <a:t>와 글래시어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066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2B71F5-1DDA-4B4C-8863-E929E8736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06" y="1361022"/>
            <a:ext cx="7335121" cy="53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25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F95585A4-09D3-7540-BD7B-F682187366FF}"/>
              </a:ext>
            </a:extLst>
          </p:cNvPr>
          <p:cNvSpPr txBox="1"/>
          <p:nvPr/>
        </p:nvSpPr>
        <p:spPr>
          <a:xfrm>
            <a:off x="1251399" y="3742928"/>
            <a:ext cx="9664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/>
              <a:t>감사합니다</a:t>
            </a:r>
            <a:r>
              <a:rPr kumimoji="1" lang="en-US" altLang="ko-KR" sz="3200" b="1" dirty="0"/>
              <a:t>.</a:t>
            </a:r>
            <a:r>
              <a:rPr kumimoji="1" lang="ko-KR" altLang="en-US" sz="3200" b="1" dirty="0"/>
              <a:t> 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96132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56B0E64-1664-044C-8074-CF259BB4CB81}"/>
              </a:ext>
            </a:extLst>
          </p:cNvPr>
          <p:cNvSpPr txBox="1"/>
          <p:nvPr/>
        </p:nvSpPr>
        <p:spPr>
          <a:xfrm>
            <a:off x="1618224" y="2185168"/>
            <a:ext cx="86111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j-lt"/>
              </a:rPr>
              <a:t>터미널을 활용하여 </a:t>
            </a:r>
            <a:r>
              <a:rPr lang="en-US" altLang="ko-KR" sz="2800" b="1" dirty="0">
                <a:latin typeface="+mj-lt"/>
              </a:rPr>
              <a:t>S3</a:t>
            </a:r>
            <a:r>
              <a:rPr lang="ko-KR" altLang="en-US" sz="2800" b="1" dirty="0">
                <a:latin typeface="+mj-lt"/>
              </a:rPr>
              <a:t>에 파일 전송하기 </a:t>
            </a:r>
            <a:endParaRPr lang="en-US" altLang="ko-KR" sz="2800" b="1" dirty="0">
              <a:latin typeface="+mj-lt"/>
            </a:endParaRPr>
          </a:p>
          <a:p>
            <a:pPr algn="ctr"/>
            <a:r>
              <a:rPr lang="ko-KR" altLang="en-US" sz="2800" b="1" dirty="0">
                <a:latin typeface="+mj-lt"/>
              </a:rPr>
              <a:t> </a:t>
            </a:r>
            <a:endParaRPr lang="en-US" altLang="ko-KR" sz="28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j-lt"/>
              </a:rPr>
              <a:t>SDK</a:t>
            </a:r>
            <a:r>
              <a:rPr lang="ko-KR" altLang="en-US" sz="2800" b="1" dirty="0">
                <a:latin typeface="+mj-lt"/>
              </a:rPr>
              <a:t>를 사용하여 애플리케이션과 </a:t>
            </a:r>
            <a:r>
              <a:rPr lang="en-US" altLang="ko-KR" sz="2800" b="1" dirty="0">
                <a:latin typeface="+mj-lt"/>
              </a:rPr>
              <a:t>S3</a:t>
            </a:r>
            <a:r>
              <a:rPr lang="ko-KR" altLang="en-US" sz="2800" b="1" dirty="0">
                <a:latin typeface="+mj-lt"/>
              </a:rPr>
              <a:t> 통합하기</a:t>
            </a:r>
            <a:endParaRPr lang="en-US" altLang="ko-KR" sz="2800" b="1" dirty="0">
              <a:latin typeface="+mj-lt"/>
            </a:endParaRPr>
          </a:p>
          <a:p>
            <a:pPr algn="ctr"/>
            <a:r>
              <a:rPr lang="ko-KR" altLang="en-US" sz="2800" b="1" dirty="0">
                <a:latin typeface="+mj-lt"/>
              </a:rPr>
              <a:t> </a:t>
            </a:r>
            <a:endParaRPr lang="en-US" altLang="ko-KR" sz="28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j-lt"/>
              </a:rPr>
              <a:t>S3</a:t>
            </a:r>
            <a:r>
              <a:rPr lang="ko-KR" altLang="en-US" sz="2800" b="1" dirty="0">
                <a:latin typeface="+mj-lt"/>
              </a:rPr>
              <a:t>에 정적 웹사이트 호스팅하기</a:t>
            </a:r>
            <a:endParaRPr lang="en-US" altLang="ko-KR" sz="2800" b="1" dirty="0">
              <a:latin typeface="+mj-lt"/>
            </a:endParaRPr>
          </a:p>
          <a:p>
            <a:pPr algn="ctr"/>
            <a:endParaRPr lang="en-US" altLang="ko-KR" sz="28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j-lt"/>
              </a:rPr>
              <a:t>S3</a:t>
            </a:r>
            <a:r>
              <a:rPr lang="ko-KR" altLang="en-US" sz="2800" b="1" dirty="0">
                <a:latin typeface="+mj-lt"/>
              </a:rPr>
              <a:t> 객체 스토어 내부 살펴보기 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96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C10EE9A4-FD09-8F48-8F04-ADE7340AD2F5}"/>
              </a:ext>
            </a:extLst>
          </p:cNvPr>
          <p:cNvSpPr txBox="1"/>
          <p:nvPr/>
        </p:nvSpPr>
        <p:spPr>
          <a:xfrm>
            <a:off x="1696947" y="2578784"/>
            <a:ext cx="8611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Amazon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S3 (Simple Storage Service) </a:t>
            </a: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HTTP </a:t>
            </a:r>
            <a:r>
              <a:rPr lang="ko-KR" altLang="en-US" sz="1200" b="1" dirty="0">
                <a:latin typeface="+mj-lt"/>
              </a:rPr>
              <a:t>형태의 </a:t>
            </a:r>
            <a:r>
              <a:rPr lang="en-US" altLang="ko-KR" sz="1200" b="1" dirty="0">
                <a:latin typeface="+mj-lt"/>
              </a:rPr>
              <a:t>API</a:t>
            </a:r>
            <a:r>
              <a:rPr lang="ko-KR" altLang="en-US" sz="1200" b="1" dirty="0">
                <a:latin typeface="+mj-lt"/>
              </a:rPr>
              <a:t>로 데이터를 저장하거나 추출해주는 전형적인 웹 서비스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저장공간을 무제한으로 제공하고 고가용성 및 내구성</a:t>
            </a:r>
            <a:r>
              <a:rPr lang="en-US" altLang="ko-KR" sz="1200" b="1" dirty="0">
                <a:latin typeface="+mj-lt"/>
              </a:rPr>
              <a:t>(99.99999%)</a:t>
            </a:r>
            <a:r>
              <a:rPr lang="ko-KR" altLang="en-US" sz="1200" b="1" dirty="0">
                <a:latin typeface="+mj-lt"/>
              </a:rPr>
              <a:t>이 높은 방식으로 데이터 저장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하나의 객체가 </a:t>
            </a:r>
            <a:r>
              <a:rPr lang="en-US" altLang="ko-KR" sz="1200" b="1" dirty="0">
                <a:latin typeface="+mj-lt"/>
              </a:rPr>
              <a:t>5TB</a:t>
            </a:r>
            <a:r>
              <a:rPr lang="ko-KR" altLang="en-US" sz="1200" b="1" dirty="0">
                <a:latin typeface="+mj-lt"/>
              </a:rPr>
              <a:t>를 넘지않는 이상 모든 종류의 데이터 저장 가능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객체를 업로드</a:t>
            </a:r>
            <a:r>
              <a:rPr lang="en-US" altLang="ko-KR" sz="1200" b="1" dirty="0">
                <a:latin typeface="+mj-lt"/>
              </a:rPr>
              <a:t>/</a:t>
            </a:r>
            <a:r>
              <a:rPr lang="ko-KR" altLang="en-US" sz="1200" b="1" dirty="0">
                <a:latin typeface="+mj-lt"/>
              </a:rPr>
              <a:t>다운로드하기 위해 콘솔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CLI, SDK,</a:t>
            </a:r>
            <a:r>
              <a:rPr lang="ko-KR" altLang="en-US" sz="1200" b="1" dirty="0">
                <a:latin typeface="+mj-lt"/>
              </a:rPr>
              <a:t> 서드파티 도구를 활용하여 </a:t>
            </a:r>
            <a:r>
              <a:rPr lang="en-US" altLang="ko-KR" sz="1200" b="1" dirty="0">
                <a:latin typeface="+mj-lt"/>
              </a:rPr>
              <a:t>HTTPS</a:t>
            </a:r>
            <a:r>
              <a:rPr lang="ko-KR" altLang="en-US" sz="1200" b="1" dirty="0">
                <a:latin typeface="+mj-lt"/>
              </a:rPr>
              <a:t>으로 접속가능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567AAC-39F8-174E-B4D0-D6A67C3032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59" y="4886044"/>
            <a:ext cx="7688925" cy="15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7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E3D798-B016-0B4E-89A4-BC44A2EEE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91" y="1573152"/>
            <a:ext cx="5269459" cy="3131564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3C7C0B2-2F32-4642-888E-024F5A461E95}"/>
              </a:ext>
            </a:extLst>
          </p:cNvPr>
          <p:cNvSpPr txBox="1"/>
          <p:nvPr/>
        </p:nvSpPr>
        <p:spPr>
          <a:xfrm>
            <a:off x="1775671" y="4934830"/>
            <a:ext cx="8611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는 객체를 그룹핑하는 데 버킷을 사용합니다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버킷은 객체를 담는 컨테이너이며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100</a:t>
            </a:r>
            <a:r>
              <a:rPr lang="ko-KR" altLang="en-US" sz="1200" b="1" dirty="0">
                <a:latin typeface="+mj-lt"/>
              </a:rPr>
              <a:t>까지 생성이 가능합니다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각 버킷은 전역적으로 고유한 이름</a:t>
            </a:r>
            <a:r>
              <a:rPr lang="en-US" altLang="ko-KR" sz="1200" b="1" dirty="0">
                <a:latin typeface="+mj-lt"/>
              </a:rPr>
              <a:t>(AWS</a:t>
            </a:r>
            <a:r>
              <a:rPr lang="ko-KR" altLang="en-US" sz="1200" b="1" dirty="0">
                <a:latin typeface="+mj-lt"/>
              </a:rPr>
              <a:t>상에서 중복되지 않는 고유한 이름</a:t>
            </a:r>
            <a:r>
              <a:rPr lang="en-US" altLang="ko-KR" sz="1200" b="1" dirty="0">
                <a:latin typeface="+mj-lt"/>
              </a:rPr>
              <a:t>)</a:t>
            </a:r>
            <a:r>
              <a:rPr lang="ko-KR" altLang="en-US" sz="1200" b="1" dirty="0">
                <a:latin typeface="+mj-lt"/>
              </a:rPr>
              <a:t>이어야 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13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AD1F7385-053D-1445-9C62-13CD1CD20C91}"/>
              </a:ext>
            </a:extLst>
          </p:cNvPr>
          <p:cNvSpPr txBox="1"/>
          <p:nvPr/>
        </p:nvSpPr>
        <p:spPr>
          <a:xfrm>
            <a:off x="1696947" y="2578784"/>
            <a:ext cx="8611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Amazon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S3 </a:t>
            </a:r>
            <a:r>
              <a:rPr lang="ko-KR" altLang="en-US" b="1" dirty="0">
                <a:latin typeface="+mj-lt"/>
              </a:rPr>
              <a:t>사용 예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CLI</a:t>
            </a:r>
            <a:r>
              <a:rPr lang="ko-KR" altLang="en-US" sz="1200" b="1" dirty="0">
                <a:latin typeface="+mj-lt"/>
              </a:rPr>
              <a:t>를 활용하여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에 파일을 백업하고 복원하기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비용을 줄이기 위해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에 저장된 객체를 아마존 글레시어로 아카이빙하기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이미지와 같은 객체를 저장하거나 가져오기 위해 </a:t>
            </a:r>
            <a:r>
              <a:rPr lang="en-US" altLang="ko-KR" sz="1200" b="1" dirty="0">
                <a:latin typeface="+mj-lt"/>
              </a:rPr>
              <a:t>AWS SDK</a:t>
            </a:r>
            <a:r>
              <a:rPr lang="ko-KR" altLang="en-US" sz="1200" b="1" dirty="0">
                <a:latin typeface="+mj-lt"/>
              </a:rPr>
              <a:t>를 활용하여 애플리케이션에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 통합하기</a:t>
            </a: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를 활용하여 누구나 볼 수 있는 정적 웹 콘텐츠 호스팅하기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266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A65B3D28-186C-8D49-920F-AB7449268688}"/>
              </a:ext>
            </a:extLst>
          </p:cNvPr>
          <p:cNvSpPr txBox="1"/>
          <p:nvPr/>
        </p:nvSpPr>
        <p:spPr>
          <a:xfrm>
            <a:off x="1751447" y="4068470"/>
            <a:ext cx="8611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먼저 버킷을 생성합니다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프리티어를 초과하지 않기 위해 파일은 </a:t>
            </a:r>
            <a:r>
              <a:rPr lang="en-US" altLang="ko-KR" sz="1200" b="1" dirty="0">
                <a:latin typeface="+mj-lt"/>
              </a:rPr>
              <a:t>1000</a:t>
            </a:r>
            <a:r>
              <a:rPr lang="ko-KR" altLang="en-US" sz="1200" b="1" dirty="0">
                <a:latin typeface="+mj-lt"/>
              </a:rPr>
              <a:t>개 미만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용량은 </a:t>
            </a:r>
            <a:r>
              <a:rPr lang="en-US" altLang="ko-KR" sz="1200" b="1" dirty="0">
                <a:latin typeface="+mj-lt"/>
              </a:rPr>
              <a:t>1GB</a:t>
            </a:r>
            <a:r>
              <a:rPr lang="ko-KR" altLang="en-US" sz="1200" b="1" dirty="0">
                <a:latin typeface="+mj-lt"/>
              </a:rPr>
              <a:t> 미만인 폴더로 실습합니다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백업폴더를 제외한 다른 디렉토리에 복원할 </a:t>
            </a:r>
            <a:r>
              <a:rPr lang="en-US" altLang="ko-KR" sz="1200" b="1" dirty="0">
                <a:latin typeface="+mj-lt"/>
              </a:rPr>
              <a:t>Path</a:t>
            </a:r>
            <a:r>
              <a:rPr lang="ko-KR" altLang="en-US" sz="1200" b="1" dirty="0">
                <a:latin typeface="+mj-lt"/>
              </a:rPr>
              <a:t>를 입력하고 데이터가 잘 다운로드 되는지 확인합니다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추가비용을 지불하지 않기 위해 버킷과 안에 있는 객체를 삭제하도록 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B128F7-F862-494B-9E32-2F61350D8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0" y="2507783"/>
            <a:ext cx="11176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8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AE5E3D-A777-594E-BBBB-EFF1D88F2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014" y="1303326"/>
            <a:ext cx="4969359" cy="3370522"/>
          </a:xfrm>
          <a:prstGeom prst="rect">
            <a:avLst/>
          </a:prstGeom>
        </p:spPr>
      </p:pic>
      <p:sp>
        <p:nvSpPr>
          <p:cNvPr id="163" name="TextBox 2">
            <a:extLst>
              <a:ext uri="{FF2B5EF4-FFF2-40B4-BE49-F238E27FC236}">
                <a16:creationId xmlns:a16="http://schemas.microsoft.com/office/drawing/2014/main" id="{C05F261F-9B0B-9243-A9B4-C12DDF0D9B49}"/>
              </a:ext>
            </a:extLst>
          </p:cNvPr>
          <p:cNvSpPr txBox="1"/>
          <p:nvPr/>
        </p:nvSpPr>
        <p:spPr>
          <a:xfrm>
            <a:off x="1715113" y="4837535"/>
            <a:ext cx="8611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아마존 글레시어는 백업에 드는 스토리지의 비용을 절감해 줍니다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글레시어의 데이터 저장 비용은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에 </a:t>
            </a:r>
            <a:r>
              <a:rPr lang="en-US" altLang="ko-KR" sz="1200" b="1" dirty="0">
                <a:latin typeface="+mj-lt"/>
              </a:rPr>
              <a:t>1/5</a:t>
            </a:r>
            <a:r>
              <a:rPr lang="ko-KR" altLang="en-US" sz="1200" b="1" dirty="0">
                <a:latin typeface="+mj-lt"/>
              </a:rPr>
              <a:t>입니다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하지만 요청후 약 </a:t>
            </a:r>
            <a:r>
              <a:rPr lang="en-US" altLang="ko-KR" sz="1200" b="1" dirty="0">
                <a:latin typeface="+mj-lt"/>
              </a:rPr>
              <a:t>3~5</a:t>
            </a:r>
            <a:r>
              <a:rPr lang="ko-KR" altLang="en-US" sz="1200" b="1" dirty="0">
                <a:latin typeface="+mj-lt"/>
              </a:rPr>
              <a:t>시간 뒤에 요청이 처리됩니다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82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908359-DF91-B248-B3B4-5535EF130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94" y="2336657"/>
            <a:ext cx="10918321" cy="2459402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7DC7B719-7FED-C048-8568-CAF0B18FD2ED}"/>
              </a:ext>
            </a:extLst>
          </p:cNvPr>
          <p:cNvSpPr txBox="1"/>
          <p:nvPr/>
        </p:nvSpPr>
        <p:spPr>
          <a:xfrm>
            <a:off x="1672724" y="5315929"/>
            <a:ext cx="861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글레시어와 함께 사용할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 버킷을 생성하기 위해 콘솔에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으로 이동합니다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192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10757</TotalTime>
  <Words>523</Words>
  <Application>Microsoft Macintosh PowerPoint</Application>
  <PresentationFormat>와이드스크린</PresentationFormat>
  <Paragraphs>98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435</cp:revision>
  <cp:lastPrinted>2018-01-29T14:40:41Z</cp:lastPrinted>
  <dcterms:created xsi:type="dcterms:W3CDTF">2017-10-09T06:24:25Z</dcterms:created>
  <dcterms:modified xsi:type="dcterms:W3CDTF">2018-03-13T13:03:10Z</dcterms:modified>
</cp:coreProperties>
</file>